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1307750" cx="20102500"/>
  <p:notesSz cx="6858000" cy="9144000"/>
  <p:embeddedFontLst>
    <p:embeddedFont>
      <p:font typeface="Encode Sans"/>
      <p:regular r:id="rId26"/>
      <p:bold r:id="rId27"/>
    </p:embeddedFont>
    <p:embeddedFont>
      <p:font typeface="Encode Sans ExtraBold"/>
      <p:bold r:id="rId28"/>
    </p:embeddedFont>
    <p:embeddedFont>
      <p:font typeface="Encode Sans Medium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561">
          <p15:clr>
            <a:srgbClr val="A4A3A4"/>
          </p15:clr>
        </p15:guide>
        <p15:guide id="2" pos="63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561" orient="horz"/>
        <p:guide pos="633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ncodeSans-regular.fntdata"/><Relationship Id="rId25" Type="http://schemas.openxmlformats.org/officeDocument/2006/relationships/slide" Target="slides/slide20.xml"/><Relationship Id="rId28" Type="http://schemas.openxmlformats.org/officeDocument/2006/relationships/font" Target="fonts/EncodeSansExtraBold-bold.fntdata"/><Relationship Id="rId27" Type="http://schemas.openxmlformats.org/officeDocument/2006/relationships/font" Target="fonts/Encode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ncodeSans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EncodeSans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85249" y="2533630"/>
            <a:ext cx="18732000" cy="7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indent="-482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indent="-425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2pPr>
            <a:lvl3pPr indent="-425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3pPr>
            <a:lvl4pPr indent="-425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4pPr>
            <a:lvl5pPr indent="-425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5pPr>
            <a:lvl6pPr indent="-425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6pPr>
            <a:lvl7pPr indent="-425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7pPr>
            <a:lvl8pPr indent="-425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8pPr>
            <a:lvl9pPr indent="-425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85249" y="2431733"/>
            <a:ext cx="18732000" cy="43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201000" lIns="201000" spcFirstLastPara="1" rIns="201000" wrap="square" tIns="201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85249" y="6929931"/>
            <a:ext cx="18732000" cy="28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indent="-482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indent="-425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2pPr>
            <a:lvl3pPr indent="-425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3pPr>
            <a:lvl4pPr indent="-425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4pPr>
            <a:lvl5pPr indent="-425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5pPr>
            <a:lvl6pPr indent="-425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6pPr>
            <a:lvl7pPr indent="-425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7pPr>
            <a:lvl8pPr indent="-425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8pPr>
            <a:lvl9pPr indent="-425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685267" y="1636892"/>
            <a:ext cx="18732000" cy="45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201000" lIns="201000" spcFirstLastPara="1" rIns="201000" wrap="square" tIns="201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249" y="6230612"/>
            <a:ext cx="187320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85249" y="4728483"/>
            <a:ext cx="18732000" cy="18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85249" y="2533630"/>
            <a:ext cx="8793600" cy="7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indent="-425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0623670" y="2533630"/>
            <a:ext cx="8793600" cy="7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indent="-425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85249" y="1221445"/>
            <a:ext cx="6173100" cy="1661400"/>
          </a:xfrm>
          <a:prstGeom prst="rect">
            <a:avLst/>
          </a:prstGeom>
          <a:noFill/>
          <a:ln>
            <a:noFill/>
          </a:ln>
        </p:spPr>
        <p:txBody>
          <a:bodyPr anchorCtr="0" anchor="b" bIns="201000" lIns="201000" spcFirstLastPara="1" rIns="201000" wrap="square" tIns="201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85249" y="3054932"/>
            <a:ext cx="6173100" cy="6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077778" y="989621"/>
            <a:ext cx="13999200" cy="89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051200" y="-275"/>
            <a:ext cx="10051200" cy="113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83682" y="2711043"/>
            <a:ext cx="8893200" cy="32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201000" lIns="201000" spcFirstLastPara="1" rIns="201000" wrap="square" tIns="201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83682" y="6162351"/>
            <a:ext cx="88932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0859121" y="1591825"/>
            <a:ext cx="8435400" cy="81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-482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indent="-425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2pPr>
            <a:lvl3pPr indent="-425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3pPr>
            <a:lvl4pPr indent="-425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4pPr>
            <a:lvl5pPr indent="-425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5pPr>
            <a:lvl6pPr indent="-425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6pPr>
            <a:lvl7pPr indent="-425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7pPr>
            <a:lvl8pPr indent="-425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8pPr>
            <a:lvl9pPr indent="-425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85249" y="9300603"/>
            <a:ext cx="13188000" cy="13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b="0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b="0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b="0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b="0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b="0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b="0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b="0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b="0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b="0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249" y="2533630"/>
            <a:ext cx="18732000" cy="7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>
            <a:lvl1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●"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○"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25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■"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25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●"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25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○"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5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■"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5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●"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5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○"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5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■"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22.jpg"/><Relationship Id="rId5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6.jpg"/><Relationship Id="rId6" Type="http://schemas.openxmlformats.org/officeDocument/2006/relationships/image" Target="../media/image6.jpg"/><Relationship Id="rId7" Type="http://schemas.openxmlformats.org/officeDocument/2006/relationships/image" Target="../media/image17.jpg"/><Relationship Id="rId8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 rot="-5400000">
            <a:off x="2273550" y="-2273550"/>
            <a:ext cx="11273100" cy="15820200"/>
          </a:xfrm>
          <a:prstGeom prst="rect">
            <a:avLst/>
          </a:pr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/>
          <p:nvPr>
            <p:ph type="title"/>
          </p:nvPr>
        </p:nvSpPr>
        <p:spPr>
          <a:xfrm>
            <a:off x="607900" y="531525"/>
            <a:ext cx="14517300" cy="7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b="1" i="0" lang="es" sz="5400" u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b="1" lang="es" sz="5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PRUEBAS DE SELECCIÓN PARA COBERTURA POR </a:t>
            </a:r>
            <a:endParaRPr b="1" sz="5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EVALUACIÓN DE TÍTULOS, ANTECEDENTES Y OPOSICIÓN DE UNIDADES CURRICULARES Y CARGOS DOCENTES</a:t>
            </a:r>
            <a:endParaRPr b="1" sz="5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Resolución 6179/25</a:t>
            </a:r>
            <a:br>
              <a:rPr b="1" lang="es" sz="5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endParaRPr sz="5400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45261" y="1013254"/>
            <a:ext cx="5076921" cy="2486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07040" y="1005120"/>
            <a:ext cx="5076921" cy="2486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25088" y="667105"/>
            <a:ext cx="6189400" cy="98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 txBox="1"/>
          <p:nvPr>
            <p:ph type="title"/>
          </p:nvPr>
        </p:nvSpPr>
        <p:spPr>
          <a:xfrm>
            <a:off x="385011" y="8371750"/>
            <a:ext cx="14740089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Dirección de Formación Docente Inicial</a:t>
            </a:r>
            <a:endParaRPr b="1" sz="36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Dirección de Educación Superior Formación Técnico Profesional</a:t>
            </a:r>
            <a:endParaRPr b="1" sz="36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Dirección de Educación Artística</a:t>
            </a:r>
            <a:br>
              <a:rPr b="1" lang="es" sz="3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br>
              <a:rPr b="1" lang="es" sz="5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endParaRPr sz="5400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1: El Procedimiento de Selección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689875" y="2400910"/>
            <a:ext cx="187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Definición de Listados - Orden de Mérito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275725" y="8799521"/>
            <a:ext cx="19549500" cy="214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Orden de mérito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establece entre quienes hayan aprobado con el mínimo establecido todas las instancias de evaluación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62725" y="3680575"/>
            <a:ext cx="19406400" cy="461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Excepciones</a:t>
            </a:r>
            <a:endParaRPr b="1" i="0" sz="3600" u="none" cap="none" strike="noStrike">
              <a:solidFill>
                <a:srgbClr val="00AEC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AutoNum type="alphaUcPeriod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Aspirantes con título de Nivel Superior con validez nacional en disciplina afín dentro del mismo campo de conocimiento de los módulos/horas cátedras a cubrir, </a:t>
            </a: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sin título docente o tramo de formación pedagógica.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Exclusivo para tecnicaturas superiores y módulos específicos de Educación Artística Superior.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AutoNum type="alphaUcPeriod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Jubiladas/os para una unidad curricular o cargo </a:t>
            </a: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vacante por su propia jubilación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cuando se hayan cumplido todas las instancias para la designación por parte de la SAD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2: Valoración de Títulos y Antecedentes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689875" y="2400910"/>
            <a:ext cx="187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Definición de Listados - Orden de Mérito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12958950" y="4841750"/>
            <a:ext cx="6110400" cy="609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Comisión Evaluadora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Asigna puntaje por antecedentes que el Tribunal Descentralizado del distrito no tiene en cuenta por art 60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Tabla de valoración que llega a un máximo de 20 puntos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74775" y="3680575"/>
            <a:ext cx="1975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Detalla cómo se asignan los puntajes por títulos y antecedentes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689875" y="4841750"/>
            <a:ext cx="10723500" cy="1847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Tribunal de Clasificación descentralizado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Asigna puntaje por título y antecedentes en relación con el art 60 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86" name="Google Shape;186;p22" title="20240704_153846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875" y="6833175"/>
            <a:ext cx="10723502" cy="475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3: Cobertura de módulos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350425" y="2552000"/>
            <a:ext cx="19400100" cy="2970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s" sz="4600" u="none" cap="none" strike="noStrike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Contenido</a:t>
            </a:r>
            <a:endParaRPr b="1" i="0" sz="4600" u="none" cap="none" strike="noStrike">
              <a:solidFill>
                <a:srgbClr val="00AEC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Establece prescripciones y brinda orientaciones a  las y los aspirantes para participar de las diferentes instancias.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Brinda herramientas a la Comisión Evaluadora (CE).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6911900" y="6003575"/>
            <a:ext cx="12513300" cy="347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s" sz="4600" u="none" cap="none" strike="noStrike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Instrumentos de evaluación</a:t>
            </a:r>
            <a:endParaRPr b="1" i="0" sz="4600" u="none" cap="none" strike="noStrike">
              <a:solidFill>
                <a:srgbClr val="00AEC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AEC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Propuesta Pedagógica: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grillas diferenciadas por carrera docente, docente artística, tecnicatura superior y tecnicatura superior artística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Clase Pública y Entrevista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grilla común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98" name="Google Shape;198;p23" title="20240305_153046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250" y="5653100"/>
            <a:ext cx="5650698" cy="548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4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3: Cobertura de módulos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689875" y="2400910"/>
            <a:ext cx="187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Propuesta Pedagógica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180175" y="3398097"/>
            <a:ext cx="19751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 o el aspirante expone de manera fundada, en no más de 15 carillas, cómo será el desarrollo de la unidad curricular. 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prescribe una estructura y orientaciones para la elaboración y evaluación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351175" y="5781400"/>
            <a:ext cx="19400100" cy="528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Encabezado: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Datos completos del Instituto, Carrera, Unidad Curricular y Aspirante.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Fundamentación: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Marco epistemológico, didáctico e institucional. ¿Por qué y para qué se enseña esto?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Propósitos: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Intenciones educativas del docente.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Contenidos: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Selección, organización, jerarquización y secuenciación de los saberes.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Estrategias Metodológicas: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Cómo se enseñará. Actividades, tiempos y dinámica de clase.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Recursos: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Materiales didácticos y soportes tecnológicos.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Bibliografía: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Obligatoria y de consulta (separada para el docente y para el estudiante).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Evaluación: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Criterios, instrumentos y régimen de aprobación.</a:t>
            </a:r>
            <a:endParaRPr b="0" i="0" sz="33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"/>
              <a:buChar char="●"/>
            </a:pPr>
            <a:r>
              <a:rPr b="1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Cronograma Tentativo: </a:t>
            </a:r>
            <a:r>
              <a:rPr b="0" i="0" lang="es" sz="33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Distribución temporal de los contenidos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3: Cobertura de módulos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8" name="Google Shape;218;p25"/>
          <p:cNvSpPr txBox="1"/>
          <p:nvPr>
            <p:ph idx="1" type="body"/>
          </p:nvPr>
        </p:nvSpPr>
        <p:spPr>
          <a:xfrm>
            <a:off x="689875" y="2400910"/>
            <a:ext cx="187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Clase Pública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180175" y="3680563"/>
            <a:ext cx="19751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No es necesariamente una puesta en acto, pero si es una fundamentación oral de las decisiones didácticas sobre la planificación de una clase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689875" y="6215275"/>
            <a:ext cx="7862400" cy="4241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"/>
              <a:buChar char="●"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 Comisión selecciona tres temas del diseño curricular.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"/>
              <a:buChar char="●"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El aspirante elige un tema y tiene tres días hábiles para prepararlo.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"/>
              <a:buChar char="●"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Duración: 20 a 30 minutos.</a:t>
            </a:r>
            <a:endParaRPr b="1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23" name="Google Shape;223;p25" title="20240807_142855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8125" y="5426450"/>
            <a:ext cx="10894377" cy="621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6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3: Cobertura de módulos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9271075" y="2644950"/>
            <a:ext cx="9870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Entrevista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9379550" y="4127575"/>
            <a:ext cx="9870600" cy="511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"/>
              <a:buChar char="●"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realiza posteriormente a la clase pública.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"/>
              <a:buChar char="●"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analizan puntos débiles o fuertes de la propuesta pedagógica y la clase pública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"/>
              <a:buChar char="●"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evalúa el perfil del docente para el Nivel Superior y su conocimiento de la dinámica de las instituciones de Nivel Superior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35" name="Google Shape;235;p26" title="Imagen de WhatsApp 2025-11-25 a las 14.06.32_f58242e2.jpg"/>
          <p:cNvPicPr preferRelativeResize="0"/>
          <p:nvPr/>
        </p:nvPicPr>
        <p:blipFill rotWithShape="1">
          <a:blip r:embed="rId4">
            <a:alphaModFix/>
          </a:blip>
          <a:srcRect b="7920" l="5400" r="0" t="20331"/>
          <a:stretch/>
        </p:blipFill>
        <p:spPr>
          <a:xfrm>
            <a:off x="175700" y="2644950"/>
            <a:ext cx="9095376" cy="815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Anexos 5 a 8: Específicos por cada cargo 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43" name="Google Shape;2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 txBox="1"/>
          <p:nvPr>
            <p:ph idx="1" type="body"/>
          </p:nvPr>
        </p:nvSpPr>
        <p:spPr>
          <a:xfrm>
            <a:off x="684475" y="2563600"/>
            <a:ext cx="82884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Orientaciones para la cobertura</a:t>
            </a:r>
            <a:endParaRPr>
              <a:solidFill>
                <a:srgbClr val="00AEC3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351250" y="7891375"/>
            <a:ext cx="3208500" cy="129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Propuesta 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Pedagógica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7" name="Google Shape;247;p27"/>
          <p:cNvSpPr txBox="1"/>
          <p:nvPr>
            <p:ph idx="1" type="body"/>
          </p:nvPr>
        </p:nvSpPr>
        <p:spPr>
          <a:xfrm>
            <a:off x="2157750" y="6477900"/>
            <a:ext cx="40221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360000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Instancias</a:t>
            </a:r>
            <a:endParaRPr>
              <a:solidFill>
                <a:srgbClr val="00AEC3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4662063" y="8168425"/>
            <a:ext cx="3208500" cy="73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Entrevista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49" name="Google Shape;249;p27" title="Imagen de WhatsApp 2025-11-25 a las 14.27.23_ef14c2f7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2875" y="5653100"/>
            <a:ext cx="10778400" cy="539203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/>
        </p:nvSpPr>
        <p:spPr>
          <a:xfrm>
            <a:off x="351250" y="3230525"/>
            <a:ext cx="19036200" cy="2955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define el enfoque y las tareas que caracterizan el rol de cada cargo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establecen prescripciones y brindar orientaciones a  las y los aspirantes para participar las diferentes instancias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brindan herramientas a la CE para la evaluación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8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8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Anexos 5 a 8: Específicos por Rol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58" name="Google Shape;25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384175" y="2923875"/>
            <a:ext cx="19332600" cy="2555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" sz="4000" u="none" cap="none" strike="noStrike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Anexo 4 - Bibliotecarias y Bibliotecarios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Tareas: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como  gestor/a cultural  y con un rol pedagógico</a:t>
            </a: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.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No se limita a la custodia de libros. Debe dinamizar la información, generar proyectos de promoción de la lectura, formar usuarios autónomos y participar en redes institucionales.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389575" y="7062475"/>
            <a:ext cx="19332600" cy="2555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" sz="4000" u="none" cap="none" strike="noStrike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Anexo 5 - EMATP (Encargada y encargado de Medios)</a:t>
            </a:r>
            <a:endParaRPr b="1" i="0" sz="4000" u="none" cap="none" strike="noStrike">
              <a:solidFill>
                <a:srgbClr val="00AEC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Tareas: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Mediador didáctico en entornos tecnológicos.</a:t>
            </a: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Administra entornos virtuales (campus, SIU), brindar asistencia técnica-pedagógica a docentes y alumnos, producir materiales digitales y mantener el equipamiento.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9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9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Anexos 5 a 8: Específicos por Rol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84175" y="3185763"/>
            <a:ext cx="19332600" cy="200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" sz="4000" u="none" cap="none" strike="noStrike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Anexo 6 - Fonoaudiólogas y Fonoaudiólogos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Tareas: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Salud de la voz aplicada a la formación docente.</a:t>
            </a: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Detección temprana de disfonías, talleres de higiene vocal, entrenamiento de la voz profesional y seguimiento de estudiantes.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8321975" y="5653100"/>
            <a:ext cx="11394900" cy="532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" sz="4000" u="none" cap="none" strike="noStrike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Anexo 7 - Intérprete de Lengua de Señas (LSA)</a:t>
            </a:r>
            <a:endParaRPr b="1" i="0" sz="4000" u="none" cap="none" strike="noStrike">
              <a:solidFill>
                <a:srgbClr val="00AEC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Tareas: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Garantizar del derecho a la educación Superior para estudiantes sordos e hipoacúsicos.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Instancias: 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252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-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Prueba Específica de Desempeño: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252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-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Traducción de texto escrito (Español) a LSA.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252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-"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Interpretación simultánea de video (LSA) a Español oral.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73" name="Google Shape;273;p29" title="Imagen de WhatsApp 2025-11-25 a las 14.24.07_55f616aa.jpg"/>
          <p:cNvPicPr preferRelativeResize="0"/>
          <p:nvPr/>
        </p:nvPicPr>
        <p:blipFill rotWithShape="1">
          <a:blip r:embed="rId4">
            <a:alphaModFix/>
          </a:blip>
          <a:srcRect b="0" l="0" r="0" t="38313"/>
          <a:stretch/>
        </p:blipFill>
        <p:spPr>
          <a:xfrm>
            <a:off x="845175" y="5653103"/>
            <a:ext cx="6474927" cy="53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0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Anexos 5 a 8: Específicos por Rol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384175" y="3185763"/>
            <a:ext cx="19332600" cy="310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" sz="4000" u="none" cap="none" strike="noStrike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Anexo 8 - Preceptoras y Preceptores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Tareas: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Acompañar de trayectorias formativas en una doble dimensión: Administrativa y Pedagógica. Participa activamente de la construcción de la filiación institucional y seguimiento académico(Pedagógica) y también de la  gestión administrativa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84" name="Google Shape;284;p30" title="20240219_155849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400" y="6294975"/>
            <a:ext cx="8485376" cy="46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 title="20240229_160841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0300" y="6400550"/>
            <a:ext cx="9766077" cy="44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-5400000">
            <a:off x="2273550" y="-2256237"/>
            <a:ext cx="11273100" cy="15820200"/>
          </a:xfrm>
          <a:prstGeom prst="rect">
            <a:avLst/>
          </a:pr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45261" y="1013254"/>
            <a:ext cx="5076921" cy="2486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07040" y="1005120"/>
            <a:ext cx="5076921" cy="2486275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>
            <p:ph type="title"/>
          </p:nvPr>
        </p:nvSpPr>
        <p:spPr>
          <a:xfrm>
            <a:off x="268250" y="77875"/>
            <a:ext cx="8162100" cy="60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b="1" i="0" lang="es" sz="5400" u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b="1" lang="es" sz="5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Resolución 6179/25</a:t>
            </a:r>
            <a:br>
              <a:rPr b="1" lang="es" sz="5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endParaRPr b="1" sz="5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Normativa que es resultado de la construcción </a:t>
            </a:r>
            <a:endParaRPr b="1" sz="5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colectiva</a:t>
            </a:r>
            <a:endParaRPr b="1" sz="5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5400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25088" y="667105"/>
            <a:ext cx="6189400" cy="98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title="Imagen de WhatsApp 2025-11-25 a las 14.07.18_c8b3401c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858" y="5706875"/>
            <a:ext cx="6836716" cy="51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title="Imagen de WhatsApp 2025-11-25 a las 10.57.22_fdfdd040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69850" y="6517937"/>
            <a:ext cx="5755252" cy="431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 title="20240703_142738.jp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31750" y="3493000"/>
            <a:ext cx="6409923" cy="3024925"/>
          </a:xfrm>
          <a:prstGeom prst="rect">
            <a:avLst/>
          </a:pr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 title="Imagen de WhatsApp 2025-11-25 a las 14.33.44_5f6c0639.jpg"/>
          <p:cNvPicPr preferRelativeResize="0"/>
          <p:nvPr/>
        </p:nvPicPr>
        <p:blipFill rotWithShape="1">
          <a:blip r:embed="rId8">
            <a:alphaModFix/>
          </a:blip>
          <a:srcRect b="0" l="0" r="0" t="20559"/>
          <a:stretch/>
        </p:blipFill>
        <p:spPr>
          <a:xfrm>
            <a:off x="10050475" y="77875"/>
            <a:ext cx="5755251" cy="342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1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1"/>
          <p:cNvSpPr txBox="1"/>
          <p:nvPr>
            <p:ph type="title"/>
          </p:nvPr>
        </p:nvSpPr>
        <p:spPr>
          <a:xfrm>
            <a:off x="351250" y="232625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9: Formularios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689875" y="2498123"/>
            <a:ext cx="187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Puntos Clave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294" name="Google Shape;2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858625" y="3638250"/>
            <a:ext cx="18383700" cy="141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Formularios 1 y 2</a:t>
            </a:r>
            <a:endParaRPr b="1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Declaración Jurada de datos personales y antecedentes laborales y Académicos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864025" y="5951400"/>
            <a:ext cx="18383700" cy="2303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Formulario 3</a:t>
            </a:r>
            <a:endParaRPr b="1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Planillas de registro de puntaje de las diferentes instancias, orden de mérito y notificación de aspirantes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864025" y="8866113"/>
            <a:ext cx="18383700" cy="141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Formulario 4</a:t>
            </a:r>
            <a:endParaRPr b="1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Certificación modelo para el desempeño como parte de la CE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4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351250" y="232625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Marco General y Ámbito de Aplicación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689875" y="2498123"/>
            <a:ext cx="187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Objetivo de la Normativa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879675" y="3447925"/>
            <a:ext cx="15360300" cy="14775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establece el marco normativo para la cobertura en carácter de provisional y suplente de</a:t>
            </a:r>
            <a:endParaRPr b="0" i="0" sz="3700" u="none" cap="none" strike="noStrike">
              <a:solidFill>
                <a:srgbClr val="FF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864025" y="5048675"/>
            <a:ext cx="7306800" cy="147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Módulos y horas cátedra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Unidades Curriculares</a:t>
            </a:r>
            <a:r>
              <a:rPr b="0" i="0" lang="es" sz="4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b="0" i="0" sz="40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864025" y="6825475"/>
            <a:ext cx="11076900" cy="214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Cargos de base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Preceptores, EMATP (Encargado de Medios de Apoyo Técnico Pedagógico), Bibliotecarios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864025" y="9267075"/>
            <a:ext cx="10060500" cy="1847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Roles Específicos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Intérpretes de Lengua de Señas Argentina (LSA) y Fonoaudiólogos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4" title="IMG_20231003_185343951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475" y="4316500"/>
            <a:ext cx="7612800" cy="67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685249" y="2533630"/>
            <a:ext cx="18732000" cy="7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Puntos Clave</a:t>
            </a:r>
            <a:endParaRPr sz="3000">
              <a:solidFill>
                <a:srgbClr val="000000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type="title"/>
          </p:nvPr>
        </p:nvSpPr>
        <p:spPr>
          <a:xfrm>
            <a:off x="351250" y="232625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Marco General y Ámbito de Aplicación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5525" y="3910800"/>
            <a:ext cx="17803301" cy="67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685249" y="2533630"/>
            <a:ext cx="18732000" cy="7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Puntos Clave</a:t>
            </a:r>
            <a:endParaRPr sz="3000">
              <a:solidFill>
                <a:srgbClr val="000000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title"/>
          </p:nvPr>
        </p:nvSpPr>
        <p:spPr>
          <a:xfrm>
            <a:off x="351250" y="232625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Marco General y Ámbito de Aplicación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798" y="4496598"/>
            <a:ext cx="18732001" cy="565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1: El Procedimiento de Selección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89875" y="2498123"/>
            <a:ext cx="187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Instancias de evaluación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57125" y="5306075"/>
            <a:ext cx="19406400" cy="214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Evaluación de Títulos y Antecedentes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Instancia administrativa donde se determina si la o el aspirante forma parte del Listado A o B o no puede participar de las pruebas. Se asigna puntaje según su trayectoria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344875" y="7638700"/>
            <a:ext cx="19406400" cy="350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Evaluación de la Propuesta Pedagógica 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 o el aspirante presenta la propuesta pedagógica 5 días corridos después de notificarse si está en condiciones por antecedentes 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Constituye un plan de trabajo escrito para la cátedra o cargo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Con una ponderación menor a 28 </a:t>
            </a: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no podrá continuar con el proceso. 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diferencian grillas de evaluación según sean carreras docentes o tecnicaturas superiores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344875" y="3447925"/>
            <a:ext cx="19073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El proceso se  compone de  </a:t>
            </a:r>
            <a:r>
              <a:rPr b="1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cuatro</a:t>
            </a:r>
            <a:r>
              <a:rPr b="0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instancias consecutivas. Es fundamental comprender que </a:t>
            </a:r>
            <a:r>
              <a:rPr b="1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 aprobación de una instancia habilita a la siguiente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1: El Procedimiento de Selección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51250" y="2483724"/>
            <a:ext cx="104925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36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Cuatro instancias de evaluación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281125" y="3900050"/>
            <a:ext cx="10291500" cy="3738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Clase Pública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-</a:t>
            </a: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Exclusiva para módulos y horas cátedra-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La o el aspirante presenta la planificación de una clase y justifica y defiende ante la CE los fundamentos, criterios y decisiones pedagógico-didácticas que la sustentan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281125" y="7798350"/>
            <a:ext cx="10291500" cy="295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Entrevista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Instancia de profundización sobre la propuesta, el perfil docente, el conocimiento del nivel superior y la adecuación al rol por el cual participa de las pruebas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33" name="Google Shape;133;p18" title="20241016_174143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3750" y="2782225"/>
            <a:ext cx="8579748" cy="78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1: El Procedimiento de Selección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689875" y="2498123"/>
            <a:ext cx="187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Conformación de la Comisión Evaluadora (CE)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6006500" y="4556800"/>
            <a:ext cx="13744800" cy="4510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Un Directivo: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Director/a o miembro del equipo de conducción.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Dos Docentes de la Institución: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Especialistas en el área o con dominio curricular afín.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Un Evaluador Externo: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Docente o profesional de otra institución.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600"/>
              <a:buFont typeface="Encode Sans"/>
              <a:buChar char="●"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Un Estudiante: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Estudiante regular con al menos el 51% de las materias aprobadas.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006500" y="9433375"/>
            <a:ext cx="13744800" cy="135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 podrán conformar CE distritales/Regionales cuando haya acuerdos entre los IS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273325" y="3359725"/>
            <a:ext cx="1954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 </a:t>
            </a:r>
            <a:r>
              <a:rPr b="1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CE</a:t>
            </a:r>
            <a:r>
              <a:rPr b="0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se constituye para garantizar transparencia y pluralidad. Está compuesta por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9" title="20241015_160728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325" y="4556800"/>
            <a:ext cx="5382999" cy="57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 rot="-5400000">
            <a:off x="7855822" y="-7848131"/>
            <a:ext cx="2311972" cy="17999907"/>
          </a:xfrm>
          <a:custGeom>
            <a:rect b="b" l="l" r="r" t="t"/>
            <a:pathLst>
              <a:path extrusionOk="0" h="2094230" w="2010410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>
            <p:ph type="title"/>
          </p:nvPr>
        </p:nvSpPr>
        <p:spPr>
          <a:xfrm>
            <a:off x="351250" y="232613"/>
            <a:ext cx="173211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b="1" lang="e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Anexo 1: El Procedimiento de Selección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689875" y="2498123"/>
            <a:ext cx="187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s" sz="5000">
                <a:solidFill>
                  <a:srgbClr val="00AEC3"/>
                </a:solidFill>
                <a:latin typeface="Encode Sans"/>
                <a:ea typeface="Encode Sans"/>
                <a:cs typeface="Encode Sans"/>
                <a:sym typeface="Encode Sans"/>
              </a:rPr>
              <a:t>Definición de Listados - Orden de Mérito</a:t>
            </a:r>
            <a:endParaRPr sz="300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10050475" y="10282125"/>
            <a:ext cx="10800" cy="65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78525" y="5223825"/>
            <a:ext cx="19406400" cy="214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Listado A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Aspirantes que cumplen con los requisitos del Artículo 60 del Estatuto del Docente: Título habilitante según nomenclador para los módulos o cargo que se cubre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78525" y="7664525"/>
            <a:ext cx="19406400" cy="350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Listado B</a:t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b="0" i="0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Aspirantes sin condiciones por Art. 60, pero con título habilitante para el Nivel Superior en un área de conocimiento afín a la especialidad.</a:t>
            </a:r>
            <a:endParaRPr b="0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s" sz="3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Ejemplo: Profesor/a en Ciencia Política  o Lic en Historia con tramo docente para la cobertura de P. Sociopolítica</a:t>
            </a:r>
            <a:endParaRPr b="0" i="1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344875" y="3447925"/>
            <a:ext cx="19073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El proceso se  compone de  cuatro instancias consecutivas. Es fundamental comprender que </a:t>
            </a:r>
            <a:r>
              <a:rPr b="1" i="0" lang="es" sz="4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la aprobación de una instancia habilita a la siguiente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